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BE91CA-BD46-469A-97F6-CCE8126CEAD2}" v="4" dt="2024-01-10T22:54:55.8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82" d="100"/>
          <a:sy n="82" d="100"/>
        </p:scale>
        <p:origin x="1291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3CBE91CA-BD46-469A-97F6-CCE8126CEAD2}"/>
    <pc:docChg chg="custSel addSld delSld modSld">
      <pc:chgData name="Abbey Jeliazkova" userId="70814d56-656a-4aaa-994b-be84152a98ee" providerId="ADAL" clId="{3CBE91CA-BD46-469A-97F6-CCE8126CEAD2}" dt="2024-01-10T22:56:20.246" v="92" actId="47"/>
      <pc:docMkLst>
        <pc:docMk/>
      </pc:docMkLst>
      <pc:sldChg chg="addSp delSp modSp mod">
        <pc:chgData name="Abbey Jeliazkova" userId="70814d56-656a-4aaa-994b-be84152a98ee" providerId="ADAL" clId="{3CBE91CA-BD46-469A-97F6-CCE8126CEAD2}" dt="2024-01-10T22:56:05.858" v="90" actId="12"/>
        <pc:sldMkLst>
          <pc:docMk/>
          <pc:sldMk cId="1390812534" sldId="261"/>
        </pc:sldMkLst>
        <pc:spChg chg="mod">
          <ac:chgData name="Abbey Jeliazkova" userId="70814d56-656a-4aaa-994b-be84152a98ee" providerId="ADAL" clId="{3CBE91CA-BD46-469A-97F6-CCE8126CEAD2}" dt="2024-01-10T22:55:52.977" v="86" actId="1076"/>
          <ac:spMkLst>
            <pc:docMk/>
            <pc:sldMk cId="1390812534" sldId="261"/>
            <ac:spMk id="42" creationId="{43179022-A606-1B12-CA49-3B195610CE31}"/>
          </ac:spMkLst>
        </pc:spChg>
        <pc:graphicFrameChg chg="del">
          <ac:chgData name="Abbey Jeliazkova" userId="70814d56-656a-4aaa-994b-be84152a98ee" providerId="ADAL" clId="{3CBE91CA-BD46-469A-97F6-CCE8126CEAD2}" dt="2024-01-10T22:54:22.375" v="32" actId="478"/>
          <ac:graphicFrameMkLst>
            <pc:docMk/>
            <pc:sldMk cId="1390812534" sldId="261"/>
            <ac:graphicFrameMk id="3" creationId="{664DCBA9-05A1-9EB5-EAA7-849C2F8937A9}"/>
          </ac:graphicFrameMkLst>
        </pc:graphicFrameChg>
        <pc:graphicFrameChg chg="add del mod">
          <ac:chgData name="Abbey Jeliazkova" userId="70814d56-656a-4aaa-994b-be84152a98ee" providerId="ADAL" clId="{3CBE91CA-BD46-469A-97F6-CCE8126CEAD2}" dt="2024-01-10T22:54:27.298" v="34"/>
          <ac:graphicFrameMkLst>
            <pc:docMk/>
            <pc:sldMk cId="1390812534" sldId="261"/>
            <ac:graphicFrameMk id="4" creationId="{C7541AF1-BEF4-A83B-984F-98C2DEF837DD}"/>
          </ac:graphicFrameMkLst>
        </pc:graphicFrameChg>
        <pc:graphicFrameChg chg="add del mod">
          <ac:chgData name="Abbey Jeliazkova" userId="70814d56-656a-4aaa-994b-be84152a98ee" providerId="ADAL" clId="{3CBE91CA-BD46-469A-97F6-CCE8126CEAD2}" dt="2024-01-10T22:54:52.658" v="74" actId="478"/>
          <ac:graphicFrameMkLst>
            <pc:docMk/>
            <pc:sldMk cId="1390812534" sldId="261"/>
            <ac:graphicFrameMk id="5" creationId="{FA6C9AE5-14E9-6B5E-3590-7DFA34D8A0BE}"/>
          </ac:graphicFrameMkLst>
        </pc:graphicFrameChg>
        <pc:graphicFrameChg chg="add mod modGraphic">
          <ac:chgData name="Abbey Jeliazkova" userId="70814d56-656a-4aaa-994b-be84152a98ee" providerId="ADAL" clId="{3CBE91CA-BD46-469A-97F6-CCE8126CEAD2}" dt="2024-01-10T22:56:05.858" v="90" actId="12"/>
          <ac:graphicFrameMkLst>
            <pc:docMk/>
            <pc:sldMk cId="1390812534" sldId="261"/>
            <ac:graphicFrameMk id="6" creationId="{C34DC64D-BB47-BADF-D913-0F9DF1BAEF1B}"/>
          </ac:graphicFrameMkLst>
        </pc:graphicFrameChg>
      </pc:sldChg>
      <pc:sldChg chg="add del">
        <pc:chgData name="Abbey Jeliazkova" userId="70814d56-656a-4aaa-994b-be84152a98ee" providerId="ADAL" clId="{3CBE91CA-BD46-469A-97F6-CCE8126CEAD2}" dt="2024-01-10T22:56:20.246" v="92" actId="47"/>
        <pc:sldMkLst>
          <pc:docMk/>
          <pc:sldMk cId="2103546217" sldId="26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625191" y="338530"/>
            <a:ext cx="40708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Lab Renovation at UCI</a:t>
            </a:r>
          </a:p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SIPOC Diagram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1/10/2024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34DC64D-BB47-BADF-D913-0F9DF1BAE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939975"/>
              </p:ext>
            </p:extLst>
          </p:nvPr>
        </p:nvGraphicFramePr>
        <p:xfrm>
          <a:off x="541176" y="1196819"/>
          <a:ext cx="8238930" cy="5260720"/>
        </p:xfrm>
        <a:graphic>
          <a:graphicData uri="http://schemas.openxmlformats.org/drawingml/2006/table">
            <a:tbl>
              <a:tblPr firstRow="1" bandRow="1"/>
              <a:tblGrid>
                <a:gridCol w="1647786">
                  <a:extLst>
                    <a:ext uri="{9D8B030D-6E8A-4147-A177-3AD203B41FA5}">
                      <a16:colId xmlns:a16="http://schemas.microsoft.com/office/drawing/2014/main" val="1720692542"/>
                    </a:ext>
                  </a:extLst>
                </a:gridCol>
                <a:gridCol w="1647786">
                  <a:extLst>
                    <a:ext uri="{9D8B030D-6E8A-4147-A177-3AD203B41FA5}">
                      <a16:colId xmlns:a16="http://schemas.microsoft.com/office/drawing/2014/main" val="2815064482"/>
                    </a:ext>
                  </a:extLst>
                </a:gridCol>
                <a:gridCol w="1647786">
                  <a:extLst>
                    <a:ext uri="{9D8B030D-6E8A-4147-A177-3AD203B41FA5}">
                      <a16:colId xmlns:a16="http://schemas.microsoft.com/office/drawing/2014/main" val="1375134795"/>
                    </a:ext>
                  </a:extLst>
                </a:gridCol>
                <a:gridCol w="1647786">
                  <a:extLst>
                    <a:ext uri="{9D8B030D-6E8A-4147-A177-3AD203B41FA5}">
                      <a16:colId xmlns:a16="http://schemas.microsoft.com/office/drawing/2014/main" val="2079846824"/>
                    </a:ext>
                  </a:extLst>
                </a:gridCol>
                <a:gridCol w="1647786">
                  <a:extLst>
                    <a:ext uri="{9D8B030D-6E8A-4147-A177-3AD203B41FA5}">
                      <a16:colId xmlns:a16="http://schemas.microsoft.com/office/drawing/2014/main" val="4122136625"/>
                    </a:ext>
                  </a:extLst>
                </a:gridCol>
              </a:tblGrid>
              <a:tr h="3549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SUPPLIER</a:t>
                      </a:r>
                      <a:endParaRPr lang="en-US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INPUT</a:t>
                      </a:r>
                      <a:endParaRPr lang="en-US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(use nouns)</a:t>
                      </a:r>
                      <a:endParaRPr lang="en-US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PROCESS</a:t>
                      </a:r>
                      <a:endParaRPr lang="en-US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(use verbs)</a:t>
                      </a:r>
                      <a:endParaRPr lang="en-US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OUTPUT</a:t>
                      </a:r>
                      <a:endParaRPr lang="en-US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(use nouns)</a:t>
                      </a:r>
                      <a:endParaRPr lang="en-US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CUSTOMER</a:t>
                      </a:r>
                      <a:endParaRPr lang="en-US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411807"/>
                  </a:ext>
                </a:extLst>
              </a:tr>
              <a:tr h="4839728"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Chairs / Departments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Asst. Deans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Facilities Project Managers / Service Desk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Deans Office (Asst Dean / Facilities) 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Faculty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Designer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Fire Marshall, Compliance Reviews (ADA, etc.)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Architect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Contractors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Contract Services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Budget Office / Provost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Researcher 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Contractor 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Superintendent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Capital Planning (major) 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Faculty recruitment requests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Faculty acceptance 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Cost Estimate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PM Assignment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Prepare small cap request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Identified Space, Proposed Scope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Design requirements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Request for design contract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Design drawings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Design Proposal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Sign-offs to proceed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Drawings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 Chancellor approval 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Change order costs for approval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Notice to proceed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Dean Request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953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Facilities Prepares Renovation Estimate &amp; Authorization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953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Design &amp; Review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953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Bid &amp; Award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953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Construction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953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Sign-Off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Identified Space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Minor Cap Proposal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Funding request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Assigned PM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Design Consultant Approvals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Final Design &amp; Specifications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UCI approvals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Complete design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Bid advertisement / preparation / protest 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Negotiated bid / invited bid / JOC Contract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Execution Approvals / Notice to proceed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Change Orders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Requests for additional funding; PO requests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Punch List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Payment Auth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Closeout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Chairs / Departments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Facilities / PM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Budget Office / Provost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Trades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Design Consultant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Deans Office (Asst Dean / Facilities) 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Contractor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Project Manager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Chair / Researcher</a:t>
                      </a:r>
                      <a:endParaRPr lang="en-US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738" marR="43738" marT="21869" marB="218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363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49</TotalTime>
  <Words>216</Words>
  <Application>Microsoft Office PowerPoint</Application>
  <PresentationFormat>On-screen Show (4:3)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3</cp:revision>
  <cp:lastPrinted>2018-07-31T00:46:12Z</cp:lastPrinted>
  <dcterms:created xsi:type="dcterms:W3CDTF">2023-10-25T22:25:25Z</dcterms:created>
  <dcterms:modified xsi:type="dcterms:W3CDTF">2024-01-10T22:56:22Z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