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787CF-BFB6-4404-B206-C280B9EFB935}" v="2" dt="2024-04-04T23:57:06.9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5/2/2024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60747"/>
            <a:ext cx="40708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Impact Effort Matrix:</a:t>
            </a:r>
          </a:p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Product Advertising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DFFCBF-375F-53C3-CAEE-9E2AF95FE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016785"/>
              </p:ext>
            </p:extLst>
          </p:nvPr>
        </p:nvGraphicFramePr>
        <p:xfrm>
          <a:off x="972766" y="1089498"/>
          <a:ext cx="7743218" cy="4980562"/>
        </p:xfrm>
        <a:graphic>
          <a:graphicData uri="http://schemas.openxmlformats.org/drawingml/2006/table">
            <a:tbl>
              <a:tblPr firstRow="1" bandRow="1"/>
              <a:tblGrid>
                <a:gridCol w="3871609">
                  <a:extLst>
                    <a:ext uri="{9D8B030D-6E8A-4147-A177-3AD203B41FA5}">
                      <a16:colId xmlns:a16="http://schemas.microsoft.com/office/drawing/2014/main" val="132907643"/>
                    </a:ext>
                  </a:extLst>
                </a:gridCol>
                <a:gridCol w="3871609">
                  <a:extLst>
                    <a:ext uri="{9D8B030D-6E8A-4147-A177-3AD203B41FA5}">
                      <a16:colId xmlns:a16="http://schemas.microsoft.com/office/drawing/2014/main" val="2998610321"/>
                    </a:ext>
                  </a:extLst>
                </a:gridCol>
              </a:tblGrid>
              <a:tr h="2490281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High Impact/Low Effort</a:t>
                      </a:r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Quick Wins/Do it now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/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Launch email campaign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Brand Ambassador content</a:t>
                      </a:r>
                    </a:p>
                    <a:p>
                      <a:pPr algn="ctr"/>
                      <a:endParaRPr lang="en-US" i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High Impact/High Effort</a:t>
                      </a:r>
                      <a:endParaRPr lang="en-US" dirty="0"/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Major Projects/Need to explore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Create new CRM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Improve customer onboarding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Create FAQ for product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098141"/>
                  </a:ext>
                </a:extLst>
              </a:tr>
              <a:tr h="2490281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Low Impact/Low Effort</a:t>
                      </a:r>
                    </a:p>
                    <a:p>
                      <a:pPr algn="ctr"/>
                      <a:endParaRPr lang="en-US" sz="16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Fill Ins/It may we worth doing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/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i="0" dirty="0"/>
                        <a:t>Develop free tool</a:t>
                      </a:r>
                    </a:p>
                    <a:p>
                      <a:pPr marL="285750" marR="0" lvl="0" indent="-28575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i="0" dirty="0"/>
                        <a:t>Update blogs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  <a:p>
                      <a:pPr algn="ctr"/>
                      <a:r>
                        <a:rPr lang="en-US" sz="1600" dirty="0"/>
                        <a:t>Low Impact/High Effort</a:t>
                      </a:r>
                    </a:p>
                    <a:p>
                      <a:endParaRPr lang="en-US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Thankless Tasks/Don’t waste your time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Respond to all Facebook comments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99479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F63F88A-1107-7B73-CA92-A67B00FBA747}"/>
              </a:ext>
            </a:extLst>
          </p:cNvPr>
          <p:cNvSpPr txBox="1"/>
          <p:nvPr/>
        </p:nvSpPr>
        <p:spPr>
          <a:xfrm>
            <a:off x="4483175" y="624673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Effort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B3AA068-2504-E509-1D7D-514AC7A0D366}"/>
              </a:ext>
            </a:extLst>
          </p:cNvPr>
          <p:cNvCxnSpPr>
            <a:cxnSpLocks/>
          </p:cNvCxnSpPr>
          <p:nvPr/>
        </p:nvCxnSpPr>
        <p:spPr>
          <a:xfrm>
            <a:off x="972766" y="6070060"/>
            <a:ext cx="801559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7D21D13-74BF-AB1E-C7BE-5883BB83FB0D}"/>
              </a:ext>
            </a:extLst>
          </p:cNvPr>
          <p:cNvCxnSpPr>
            <a:cxnSpLocks/>
          </p:cNvCxnSpPr>
          <p:nvPr/>
        </p:nvCxnSpPr>
        <p:spPr>
          <a:xfrm flipV="1">
            <a:off x="972766" y="642026"/>
            <a:ext cx="0" cy="54280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740B7369-FA9C-B45D-CF36-EA4F97523C74}"/>
              </a:ext>
            </a:extLst>
          </p:cNvPr>
          <p:cNvSpPr txBox="1"/>
          <p:nvPr/>
        </p:nvSpPr>
        <p:spPr>
          <a:xfrm flipH="1">
            <a:off x="394369" y="2237363"/>
            <a:ext cx="461665" cy="160143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/>
              <a:t>Impact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C2D5378-61A5-A13B-AF39-B32CF9A62945}"/>
              </a:ext>
            </a:extLst>
          </p:cNvPr>
          <p:cNvSpPr txBox="1"/>
          <p:nvPr/>
        </p:nvSpPr>
        <p:spPr>
          <a:xfrm>
            <a:off x="8073957" y="611630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FF209F5-050C-6BC7-D063-9EB14982F65C}"/>
              </a:ext>
            </a:extLst>
          </p:cNvPr>
          <p:cNvSpPr txBox="1"/>
          <p:nvPr/>
        </p:nvSpPr>
        <p:spPr>
          <a:xfrm>
            <a:off x="1125166" y="611392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Low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BE7DE41-321F-BFE5-00AA-FC5793DBB5D1}"/>
              </a:ext>
            </a:extLst>
          </p:cNvPr>
          <p:cNvSpPr txBox="1"/>
          <p:nvPr/>
        </p:nvSpPr>
        <p:spPr>
          <a:xfrm>
            <a:off x="394369" y="556184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A4FDFA-A999-0041-11C4-649CF61DEE9F}"/>
              </a:ext>
            </a:extLst>
          </p:cNvPr>
          <p:cNvSpPr txBox="1"/>
          <p:nvPr/>
        </p:nvSpPr>
        <p:spPr>
          <a:xfrm>
            <a:off x="313305" y="1089498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1178C17-9068-1447-2CF7-5FC42746559F}"/>
              </a:ext>
            </a:extLst>
          </p:cNvPr>
          <p:cNvSpPr txBox="1"/>
          <p:nvPr/>
        </p:nvSpPr>
        <p:spPr>
          <a:xfrm>
            <a:off x="87944" y="6616065"/>
            <a:ext cx="47564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i="1" dirty="0"/>
              <a:t>Source: https://vibe.us/blog/impact-vs-effort-matrix/#how-to-create-an-impact-effort-matrix</a:t>
            </a:r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Notes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105</TotalTime>
  <Words>98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6</cp:revision>
  <cp:lastPrinted>2018-07-31T00:46:12Z</cp:lastPrinted>
  <dcterms:created xsi:type="dcterms:W3CDTF">2023-10-25T22:25:25Z</dcterms:created>
  <dcterms:modified xsi:type="dcterms:W3CDTF">2024-05-02T23:36:11Z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