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123" d="100"/>
          <a:sy n="123" d="100"/>
        </p:scale>
        <p:origin x="114" y="186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Romero Martinez" userId="4d5f29a7-717d-4828-8eaa-831c6391ccfe" providerId="ADAL" clId="{BD173752-CCD4-4E8C-981B-D5F65B8D3A2D}"/>
    <pc:docChg chg="modSld">
      <pc:chgData name="Sarah Romero Martinez" userId="4d5f29a7-717d-4828-8eaa-831c6391ccfe" providerId="ADAL" clId="{BD173752-CCD4-4E8C-981B-D5F65B8D3A2D}" dt="2026-04-29T18:28:45.346" v="8" actId="20577"/>
      <pc:docMkLst>
        <pc:docMk/>
      </pc:docMkLst>
      <pc:sldChg chg="modSp mod">
        <pc:chgData name="Sarah Romero Martinez" userId="4d5f29a7-717d-4828-8eaa-831c6391ccfe" providerId="ADAL" clId="{BD173752-CCD4-4E8C-981B-D5F65B8D3A2D}" dt="2026-04-29T18:28:45.346" v="8" actId="20577"/>
        <pc:sldMkLst>
          <pc:docMk/>
          <pc:sldMk cId="1497149083" sldId="324"/>
        </pc:sldMkLst>
        <pc:spChg chg="mod">
          <ac:chgData name="Sarah Romero Martinez" userId="4d5f29a7-717d-4828-8eaa-831c6391ccfe" providerId="ADAL" clId="{BD173752-CCD4-4E8C-981B-D5F65B8D3A2D}" dt="2026-04-29T18:28:45.346" v="8" actId="20577"/>
          <ac:spMkLst>
            <pc:docMk/>
            <pc:sldMk cId="1497149083" sldId="324"/>
            <ac:spMk id="19" creationId="{F7C1119D-B962-6CFB-7010-83CC42DBC9A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8926C-14D0-4619-A84F-83C67A4FA7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356-6C44-D79F-5DCF-188977E37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A38B3-8A6A-A495-D710-793C12D7C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8B643-221F-91CE-781E-D6E4433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16B1-8B8B-49A8-B86B-1C4D45C3553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9B6A-2219-8EAC-D330-F262D7B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1D35-7715-53BD-1C83-C7C9105F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E5DD-FC58-408E-AC08-CDAF1D342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1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2">
            <a:extLst>
              <a:ext uri="{FF2B5EF4-FFF2-40B4-BE49-F238E27FC236}">
                <a16:creationId xmlns:a16="http://schemas.microsoft.com/office/drawing/2014/main" id="{FD382327-24E4-7A13-D86E-20A9E536C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08" y="94796"/>
            <a:ext cx="3732137" cy="351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Name of 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: Fishbone Diagram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C1119D-B962-6CFB-7010-83CC42DBC9AD}"/>
              </a:ext>
            </a:extLst>
          </p:cNvPr>
          <p:cNvSpPr txBox="1"/>
          <p:nvPr/>
        </p:nvSpPr>
        <p:spPr>
          <a:xfrm>
            <a:off x="10373032" y="6523979"/>
            <a:ext cx="1390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Last updated: 4/15/2026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798" y="1039135"/>
            <a:ext cx="2910840" cy="329283"/>
          </a:xfrm>
          <a:prstGeom prst="rect">
            <a:avLst/>
          </a:prstGeom>
          <a:solidFill>
            <a:schemeClr val="tx2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600" b="1" i="0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(Staff &amp; Customers)</a:t>
            </a:r>
          </a:p>
        </p:txBody>
      </p:sp>
      <p:sp>
        <p:nvSpPr>
          <p:cNvPr id="5" name="Line 20" descr="Arrow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945" y="2597950"/>
            <a:ext cx="856557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20" descr="Arrow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4355" y="1740287"/>
            <a:ext cx="854520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13" descr="Arrow pointing to leading Problem Statement textbox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pSpPr/>
          <p:nvPr/>
        </p:nvGrpSpPr>
        <p:grpSpPr>
          <a:xfrm>
            <a:off x="589389" y="2244959"/>
            <a:ext cx="11013220" cy="1807775"/>
            <a:chOff x="0" y="2955079"/>
            <a:chExt cx="11495570" cy="1697900"/>
          </a:xfrm>
        </p:grpSpPr>
        <p:sp>
          <p:nvSpPr>
            <p:cNvPr id="49" name="Text Box 2">
              <a:extLst>
                <a:ext uri="{FF2B5EF4-FFF2-40B4-BE49-F238E27FC236}">
                  <a16:creationId xmlns:a16="http://schemas.microsoft.com/office/drawing/2014/main" id="{00000000-0008-0000-0100-000008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9674" y="3276325"/>
              <a:ext cx="2395896" cy="1376654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 lIns="36576" tIns="27432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endParaRPr lang="en-US" sz="1400" b="0" i="0" strike="noStrike">
                <a:solidFill>
                  <a:srgbClr val="000000"/>
                </a:solidFill>
                <a:latin typeface="+mn-lt"/>
                <a:cs typeface="Arial"/>
              </a:endParaRPr>
            </a:p>
          </p:txBody>
        </p:sp>
        <p:sp>
          <p:nvSpPr>
            <p:cNvPr id="50" name="Line 4">
              <a:extLst>
                <a:ext uri="{FF2B5EF4-FFF2-40B4-BE49-F238E27FC236}">
                  <a16:creationId xmlns:a16="http://schemas.microsoft.com/office/drawing/2014/main" id="{00000000-0008-0000-0100-000009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0" y="3939367"/>
              <a:ext cx="9104759" cy="4698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 type="none" w="med" len="sm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Box 9">
              <a:extLst>
                <a:ext uri="{FF2B5EF4-FFF2-40B4-BE49-F238E27FC236}">
                  <a16:creationId xmlns:a16="http://schemas.microsoft.com/office/drawing/2014/main" id="{00000000-0008-0000-0100-00000A000000}"/>
                </a:ext>
              </a:extLst>
            </p:cNvPr>
            <p:cNvSpPr txBox="1"/>
            <p:nvPr/>
          </p:nvSpPr>
          <p:spPr>
            <a:xfrm>
              <a:off x="9396714" y="2955079"/>
              <a:ext cx="1303755" cy="35627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Problem Statement</a:t>
              </a:r>
            </a:p>
          </p:txBody>
        </p:sp>
      </p:grpSp>
      <p:sp>
        <p:nvSpPr>
          <p:cNvPr id="15" name="Line 20" descr="Arrow">
            <a:extLst>
              <a:ext uri="{FF2B5EF4-FFF2-40B4-BE49-F238E27FC236}">
                <a16:creationId xmlns:a16="http://schemas.microsoft.com/office/drawing/2014/main" id="{00000000-0008-0000-0100-00000B0000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6276" y="2122782"/>
            <a:ext cx="828004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21" descr="Equipment / Supplies text box and cause arrows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pSpPr/>
          <p:nvPr/>
        </p:nvGrpSpPr>
        <p:grpSpPr>
          <a:xfrm>
            <a:off x="6138916" y="3318066"/>
            <a:ext cx="2493530" cy="2783728"/>
            <a:chOff x="5554881" y="4024615"/>
            <a:chExt cx="2525494" cy="2613062"/>
          </a:xfrm>
        </p:grpSpPr>
        <p:sp>
          <p:nvSpPr>
            <p:cNvPr id="40" name="Text Box 10">
              <a:extLst>
                <a:ext uri="{FF2B5EF4-FFF2-40B4-BE49-F238E27FC236}">
                  <a16:creationId xmlns:a16="http://schemas.microsoft.com/office/drawing/2014/main" id="{00000000-0008-0000-0100-00000D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4881" y="6341809"/>
              <a:ext cx="2223979" cy="29586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Equipment / Supplies</a:t>
              </a:r>
            </a:p>
          </p:txBody>
        </p:sp>
        <p:sp>
          <p:nvSpPr>
            <p:cNvPr id="41" name="Line 20">
              <a:extLst>
                <a:ext uri="{FF2B5EF4-FFF2-40B4-BE49-F238E27FC236}">
                  <a16:creationId xmlns:a16="http://schemas.microsoft.com/office/drawing/2014/main" id="{00000000-0008-0000-0100-00000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68695" y="4603942"/>
              <a:ext cx="870845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00000000-0008-0000-0100-00000F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0230" y="5688908"/>
              <a:ext cx="87288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0">
              <a:extLst>
                <a:ext uri="{FF2B5EF4-FFF2-40B4-BE49-F238E27FC236}">
                  <a16:creationId xmlns:a16="http://schemas.microsoft.com/office/drawing/2014/main" id="{00000000-0008-0000-0100-000010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6854" y="5102088"/>
              <a:ext cx="905529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0">
              <a:extLst>
                <a:ext uri="{FF2B5EF4-FFF2-40B4-BE49-F238E27FC236}">
                  <a16:creationId xmlns:a16="http://schemas.microsoft.com/office/drawing/2014/main" id="{00000000-0008-0000-0100-000011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10764" y="5507951"/>
              <a:ext cx="86961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0000000-0008-0000-0100-000012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39619" y="4024615"/>
              <a:ext cx="872511" cy="2347479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 descr="Arrow">
            <a:extLst>
              <a:ext uri="{FF2B5EF4-FFF2-40B4-BE49-F238E27FC236}">
                <a16:creationId xmlns:a16="http://schemas.microsoft.com/office/drawing/2014/main" id="{00000000-0008-0000-0100-000013000000}"/>
              </a:ext>
            </a:extLst>
          </p:cNvPr>
          <p:cNvCxnSpPr>
            <a:cxnSpLocks/>
          </p:cNvCxnSpPr>
          <p:nvPr/>
        </p:nvCxnSpPr>
        <p:spPr>
          <a:xfrm>
            <a:off x="3972223" y="1311618"/>
            <a:ext cx="688023" cy="1946578"/>
          </a:xfrm>
          <a:prstGeom prst="straightConnector1">
            <a:avLst/>
          </a:prstGeom>
          <a:ln w="381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 descr="Process / Methods text box with cause arrows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GrpSpPr/>
          <p:nvPr/>
        </p:nvGrpSpPr>
        <p:grpSpPr>
          <a:xfrm>
            <a:off x="6600685" y="1050314"/>
            <a:ext cx="1952752" cy="2230946"/>
            <a:chOff x="6016730" y="1786703"/>
            <a:chExt cx="1978429" cy="2266758"/>
          </a:xfrm>
        </p:grpSpPr>
        <p:sp>
          <p:nvSpPr>
            <p:cNvPr id="34" name="Text Box 10">
              <a:extLst>
                <a:ext uri="{FF2B5EF4-FFF2-40B4-BE49-F238E27FC236}">
                  <a16:creationId xmlns:a16="http://schemas.microsoft.com/office/drawing/2014/main" id="{00000000-0008-0000-0100-000015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6730" y="1786703"/>
              <a:ext cx="1911497" cy="32180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 / Methods</a:t>
              </a:r>
            </a:p>
          </p:txBody>
        </p:sp>
        <p:sp>
          <p:nvSpPr>
            <p:cNvPr id="35" name="Line 20">
              <a:extLst>
                <a:ext uri="{FF2B5EF4-FFF2-40B4-BE49-F238E27FC236}">
                  <a16:creationId xmlns:a16="http://schemas.microsoft.com/office/drawing/2014/main" id="{00000000-0008-0000-0100-000016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7935" y="2486106"/>
              <a:ext cx="86961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0">
              <a:extLst>
                <a:ext uri="{FF2B5EF4-FFF2-40B4-BE49-F238E27FC236}">
                  <a16:creationId xmlns:a16="http://schemas.microsoft.com/office/drawing/2014/main" id="{00000000-0008-0000-0100-000017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4044" y="3415406"/>
              <a:ext cx="869609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0">
              <a:extLst>
                <a:ext uri="{FF2B5EF4-FFF2-40B4-BE49-F238E27FC236}">
                  <a16:creationId xmlns:a16="http://schemas.microsoft.com/office/drawing/2014/main" id="{00000000-0008-0000-0100-000018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60" y="2916463"/>
              <a:ext cx="87288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21">
              <a:extLst>
                <a:ext uri="{FF2B5EF4-FFF2-40B4-BE49-F238E27FC236}">
                  <a16:creationId xmlns:a16="http://schemas.microsoft.com/office/drawing/2014/main" id="{00000000-0008-0000-0100-000019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9485" y="2577624"/>
              <a:ext cx="679748" cy="3399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200" b="1" i="0" strike="noStrike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Cause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0000000-0008-0000-0100-00001A000000}"/>
                </a:ext>
              </a:extLst>
            </p:cNvPr>
            <p:cNvCxnSpPr>
              <a:cxnSpLocks/>
            </p:cNvCxnSpPr>
            <p:nvPr/>
          </p:nvCxnSpPr>
          <p:spPr>
            <a:xfrm>
              <a:off x="7164560" y="2108511"/>
              <a:ext cx="830599" cy="194495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 descr="Communication / Handoffs text box with cause arrows">
            <a:extLst>
              <a:ext uri="{FF2B5EF4-FFF2-40B4-BE49-F238E27FC236}">
                <a16:creationId xmlns:a16="http://schemas.microsoft.com/office/drawing/2014/main" id="{00000000-0008-0000-0100-00001B000000}"/>
              </a:ext>
            </a:extLst>
          </p:cNvPr>
          <p:cNvGrpSpPr/>
          <p:nvPr/>
        </p:nvGrpSpPr>
        <p:grpSpPr>
          <a:xfrm>
            <a:off x="997973" y="3318067"/>
            <a:ext cx="2929890" cy="2786120"/>
            <a:chOff x="1292134" y="4032778"/>
            <a:chExt cx="2986629" cy="2615422"/>
          </a:xfrm>
        </p:grpSpPr>
        <p:sp>
          <p:nvSpPr>
            <p:cNvPr id="26" name="Text Box 10">
              <a:extLst>
                <a:ext uri="{FF2B5EF4-FFF2-40B4-BE49-F238E27FC236}">
                  <a16:creationId xmlns:a16="http://schemas.microsoft.com/office/drawing/2014/main" id="{00000000-0008-0000-0100-00001C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2134" y="6347768"/>
              <a:ext cx="2986629" cy="300432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Communication / Handoffs</a:t>
              </a: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00000000-0008-0000-0100-00001D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9475" y="5279975"/>
              <a:ext cx="870848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0">
              <a:extLst>
                <a:ext uri="{FF2B5EF4-FFF2-40B4-BE49-F238E27FC236}">
                  <a16:creationId xmlns:a16="http://schemas.microsoft.com/office/drawing/2014/main" id="{00000000-0008-0000-0100-00001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7673" y="4564625"/>
              <a:ext cx="872886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0">
              <a:extLst>
                <a:ext uri="{FF2B5EF4-FFF2-40B4-BE49-F238E27FC236}">
                  <a16:creationId xmlns:a16="http://schemas.microsoft.com/office/drawing/2014/main" id="{00000000-0008-0000-0100-00001F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6284" y="5873821"/>
              <a:ext cx="78565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0">
              <a:extLst>
                <a:ext uri="{FF2B5EF4-FFF2-40B4-BE49-F238E27FC236}">
                  <a16:creationId xmlns:a16="http://schemas.microsoft.com/office/drawing/2014/main" id="{00000000-0008-0000-0100-000020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40559" y="4850283"/>
              <a:ext cx="83820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00000000-0008-0000-0100-000021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79362" y="4032778"/>
              <a:ext cx="802332" cy="23475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 Box 21">
            <a:extLst>
              <a:ext uri="{FF2B5EF4-FFF2-40B4-BE49-F238E27FC236}">
                <a16:creationId xmlns:a16="http://schemas.microsoft.com/office/drawing/2014/main" id="{BEF179EB-82EF-8567-1B39-740E95A39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6759" y="1439221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3" name="Text Box 21">
            <a:extLst>
              <a:ext uri="{FF2B5EF4-FFF2-40B4-BE49-F238E27FC236}">
                <a16:creationId xmlns:a16="http://schemas.microsoft.com/office/drawing/2014/main" id="{B36ACE1E-B1C0-788F-58CB-F589F029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8155" y="230698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4" name="Text Box 21">
            <a:extLst>
              <a:ext uri="{FF2B5EF4-FFF2-40B4-BE49-F238E27FC236}">
                <a16:creationId xmlns:a16="http://schemas.microsoft.com/office/drawing/2014/main" id="{953A9D98-1EE6-FC04-7DED-50BD21E6D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624" y="136841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5" name="Text Box 21">
            <a:extLst>
              <a:ext uri="{FF2B5EF4-FFF2-40B4-BE49-F238E27FC236}">
                <a16:creationId xmlns:a16="http://schemas.microsoft.com/office/drawing/2014/main" id="{B8A79521-2403-08A0-DFCF-FAE0655F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783" y="172933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6" name="Text Box 21">
            <a:extLst>
              <a:ext uri="{FF2B5EF4-FFF2-40B4-BE49-F238E27FC236}">
                <a16:creationId xmlns:a16="http://schemas.microsoft.com/office/drawing/2014/main" id="{FAD0D0BA-00E3-3C1D-D1BE-733A89F8C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723" y="224803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7" name="Text Box 21">
            <a:extLst>
              <a:ext uri="{FF2B5EF4-FFF2-40B4-BE49-F238E27FC236}">
                <a16:creationId xmlns:a16="http://schemas.microsoft.com/office/drawing/2014/main" id="{F4702B33-9F6D-E6B7-000E-C941DD833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58" y="3539942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8" name="Text Box 21">
            <a:extLst>
              <a:ext uri="{FF2B5EF4-FFF2-40B4-BE49-F238E27FC236}">
                <a16:creationId xmlns:a16="http://schemas.microsoft.com/office/drawing/2014/main" id="{D4E2AF71-C568-7C36-1D56-4B61EF761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355" y="3825626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0" name="Text Box 21">
            <a:extLst>
              <a:ext uri="{FF2B5EF4-FFF2-40B4-BE49-F238E27FC236}">
                <a16:creationId xmlns:a16="http://schemas.microsoft.com/office/drawing/2014/main" id="{5F5C41C1-755C-CA52-AD7F-D5579066D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701" y="4300794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1" name="Text Box 21">
            <a:extLst>
              <a:ext uri="{FF2B5EF4-FFF2-40B4-BE49-F238E27FC236}">
                <a16:creationId xmlns:a16="http://schemas.microsoft.com/office/drawing/2014/main" id="{09BC32BA-088C-A8A8-D1D8-78B478545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674" y="488972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2" name="Text Box 21">
            <a:extLst>
              <a:ext uri="{FF2B5EF4-FFF2-40B4-BE49-F238E27FC236}">
                <a16:creationId xmlns:a16="http://schemas.microsoft.com/office/drawing/2014/main" id="{129B31A8-5F38-6397-C6D2-DEDEBCCF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831" y="361216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7E82D973-7D52-B4DD-F25A-2054DD79A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513" y="4087395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4" name="Text Box 21">
            <a:extLst>
              <a:ext uri="{FF2B5EF4-FFF2-40B4-BE49-F238E27FC236}">
                <a16:creationId xmlns:a16="http://schemas.microsoft.com/office/drawing/2014/main" id="{4646B351-2630-83E6-10B7-DC16F1A43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250" y="4736934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5" name="Text Box 21">
            <a:extLst>
              <a:ext uri="{FF2B5EF4-FFF2-40B4-BE49-F238E27FC236}">
                <a16:creationId xmlns:a16="http://schemas.microsoft.com/office/drawing/2014/main" id="{F472DF41-E174-A02A-4E51-85CEB88AD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11" y="454354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</p:spTree>
    <p:extLst>
      <p:ext uri="{BB962C8B-B14F-4D97-AF65-F5344CB8AC3E}">
        <p14:creationId xmlns:p14="http://schemas.microsoft.com/office/powerpoint/2010/main" val="1497149083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 Irvine">
      <a:dk1>
        <a:sysClr val="windowText" lastClr="000000"/>
      </a:dk1>
      <a:lt1>
        <a:sysClr val="window" lastClr="FFFFFF"/>
      </a:lt1>
      <a:dk2>
        <a:srgbClr val="1B3C6D"/>
      </a:dk2>
      <a:lt2>
        <a:srgbClr val="E7E6E6"/>
      </a:lt2>
      <a:accent1>
        <a:srgbClr val="245799"/>
      </a:accent1>
      <a:accent2>
        <a:srgbClr val="FECC07"/>
      </a:accent2>
      <a:accent3>
        <a:srgbClr val="0083B3"/>
      </a:accent3>
      <a:accent4>
        <a:srgbClr val="F78D2C"/>
      </a:accent4>
      <a:accent5>
        <a:srgbClr val="00B0CA"/>
      </a:accent5>
      <a:accent6>
        <a:srgbClr val="3F9C3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2028</TotalTime>
  <Words>42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Wide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Sarah Romero Martinez</cp:lastModifiedBy>
  <cp:revision>12</cp:revision>
  <cp:lastPrinted>2018-07-31T00:46:12Z</cp:lastPrinted>
  <dcterms:created xsi:type="dcterms:W3CDTF">2023-12-08T20:13:53Z</dcterms:created>
  <dcterms:modified xsi:type="dcterms:W3CDTF">2026-04-29T18:28:50Z</dcterms:modified>
</cp:coreProperties>
</file>