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B998F"/>
    <a:srgbClr val="0064A4"/>
    <a:srgbClr val="29639E"/>
    <a:srgbClr val="FFD200"/>
    <a:srgbClr val="F78D2D"/>
    <a:srgbClr val="E0E9ED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211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865A70D5-B05B-43E9-BBB4-3BDB1179CE0C}"/>
    <pc:docChg chg="undo custSel modSld">
      <pc:chgData name="Abbey Jeliazkova" userId="70814d56-656a-4aaa-994b-be84152a98ee" providerId="ADAL" clId="{865A70D5-B05B-43E9-BBB4-3BDB1179CE0C}" dt="2024-05-16T21:58:32.366" v="10" actId="3064"/>
      <pc:docMkLst>
        <pc:docMk/>
      </pc:docMkLst>
      <pc:sldChg chg="modSp mod">
        <pc:chgData name="Abbey Jeliazkova" userId="70814d56-656a-4aaa-994b-be84152a98ee" providerId="ADAL" clId="{865A70D5-B05B-43E9-BBB4-3BDB1179CE0C}" dt="2024-05-16T21:58:32.366" v="10" actId="3064"/>
        <pc:sldMkLst>
          <pc:docMk/>
          <pc:sldMk cId="1390812534" sldId="261"/>
        </pc:sldMkLst>
        <pc:graphicFrameChg chg="modGraphic">
          <ac:chgData name="Abbey Jeliazkova" userId="70814d56-656a-4aaa-994b-be84152a98ee" providerId="ADAL" clId="{865A70D5-B05B-43E9-BBB4-3BDB1179CE0C}" dt="2024-05-16T21:58:32.366" v="10" actId="3064"/>
          <ac:graphicFrameMkLst>
            <pc:docMk/>
            <pc:sldMk cId="1390812534" sldId="261"/>
            <ac:graphicFrameMk id="4" creationId="{83BB79A4-0372-C51C-9A4C-860229A4BE7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5/16/2024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1826361" y="158120"/>
            <a:ext cx="5623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Competitive Benchmarking Example: User Communities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4/4/2024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2AAABE-CDAB-428E-C4F1-29FBA61718BF}"/>
              </a:ext>
            </a:extLst>
          </p:cNvPr>
          <p:cNvSpPr txBox="1"/>
          <p:nvPr/>
        </p:nvSpPr>
        <p:spPr>
          <a:xfrm>
            <a:off x="124973" y="6493406"/>
            <a:ext cx="31918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Source: https://www.feverbee.com/communitybenchmarks/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BB79A4-0372-C51C-9A4C-860229A4B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26136"/>
              </p:ext>
            </p:extLst>
          </p:nvPr>
        </p:nvGraphicFramePr>
        <p:xfrm>
          <a:off x="243191" y="1134353"/>
          <a:ext cx="8601199" cy="5150028"/>
        </p:xfrm>
        <a:graphic>
          <a:graphicData uri="http://schemas.openxmlformats.org/drawingml/2006/table">
            <a:tbl>
              <a:tblPr firstRow="1" bandRow="1"/>
              <a:tblGrid>
                <a:gridCol w="885218">
                  <a:extLst>
                    <a:ext uri="{9D8B030D-6E8A-4147-A177-3AD203B41FA5}">
                      <a16:colId xmlns:a16="http://schemas.microsoft.com/office/drawing/2014/main" val="4235044696"/>
                    </a:ext>
                  </a:extLst>
                </a:gridCol>
                <a:gridCol w="886788">
                  <a:extLst>
                    <a:ext uri="{9D8B030D-6E8A-4147-A177-3AD203B41FA5}">
                      <a16:colId xmlns:a16="http://schemas.microsoft.com/office/drawing/2014/main" val="2308050687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2201589610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1690416569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3328196372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3716929008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1266298660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4247790536"/>
                    </a:ext>
                  </a:extLst>
                </a:gridCol>
                <a:gridCol w="975599">
                  <a:extLst>
                    <a:ext uri="{9D8B030D-6E8A-4147-A177-3AD203B41FA5}">
                      <a16:colId xmlns:a16="http://schemas.microsoft.com/office/drawing/2014/main" val="4155964166"/>
                    </a:ext>
                  </a:extLst>
                </a:gridCol>
              </a:tblGrid>
              <a:tr h="402617"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Salesforce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ServiceNow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err="1">
                          <a:solidFill>
                            <a:schemeClr val="bg1"/>
                          </a:solidFill>
                        </a:rPr>
                        <a:t>OutSystems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Tableau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err="1">
                          <a:solidFill>
                            <a:schemeClr val="bg1"/>
                          </a:solidFill>
                        </a:rPr>
                        <a:t>Alterux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UiPath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Atlassian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Blue Prism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104015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r>
                        <a:rPr lang="en-US" sz="1000" b="1" dirty="0"/>
                        <a:t>Community Created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2006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2019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762771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Platform(s)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Salesforce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ServiceNow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Custom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Salesforce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Khoros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Discourse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Khoros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HigherLogic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3773534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Lifecycle Stage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Mitosis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Maturity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Saturation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Mitosis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Maturity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Mitosis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Saturation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Maturity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169454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Access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Public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492555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Registered Forum Users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300k+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539k+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42k+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293k+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114k+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4.6m+ members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711428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Search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Salesforce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ServiceNow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Custom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Coveo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SearchUnify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Discourse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Khoros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HigherLogic</a:t>
                      </a:r>
                      <a:endParaRPr lang="en-US" sz="10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508467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Forum Activity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800-1000 questions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350-380 questions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30-40 questions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5-10 posts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40-50 posts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120-140 questions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200-230 questions per day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10-15 questions per day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507472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r>
                        <a:rPr lang="en-US" sz="1000" b="1" dirty="0"/>
                        <a:t>No. Groups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20k+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138 groups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425 groups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51 groups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81 chapters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128 groups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27 groups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159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Notes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2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68</TotalTime>
  <Words>162</Words>
  <Application>Microsoft Office PowerPoint</Application>
  <PresentationFormat>On-screen Show (4:3)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6</cp:revision>
  <cp:lastPrinted>2018-07-31T00:46:12Z</cp:lastPrinted>
  <dcterms:created xsi:type="dcterms:W3CDTF">2023-10-25T22:25:25Z</dcterms:created>
  <dcterms:modified xsi:type="dcterms:W3CDTF">2024-05-16T21:58:32Z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